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3" r:id="rId6"/>
    <p:sldId id="264" r:id="rId7"/>
    <p:sldId id="266" r:id="rId8"/>
    <p:sldId id="265" r:id="rId9"/>
    <p:sldId id="267" r:id="rId10"/>
    <p:sldId id="268" r:id="rId11"/>
    <p:sldId id="269" r:id="rId12"/>
    <p:sldId id="270" r:id="rId13"/>
    <p:sldId id="271" r:id="rId14"/>
    <p:sldId id="260" r:id="rId15"/>
    <p:sldId id="261" r:id="rId16"/>
    <p:sldId id="262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CDFFF8-8A87-4796-B2F8-B49660496251}" type="datetimeFigureOut">
              <a:rPr lang="en-US" smtClean="0"/>
              <a:t>9/30/2018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1F440E-139E-4309-8188-C6C8282537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398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(Hint: Vb ==</a:t>
            </a:r>
            <a:r>
              <a:rPr lang="en-US" baseline="0" dirty="0" smtClean="0"/>
              <a:t> 15 V, The Circuit is symmetric about Vb)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F440E-139E-4309-8188-C6C8282537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719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85549-65BC-4D18-9B02-2F502C7156EA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63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ADC42-D58C-494A-879F-9177EE26A993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419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FEFFF-92B7-479B-8DED-33D18A55F337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578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15A3F-DFBE-4FFF-AADC-D3690D38DAC3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901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2AC915-8DCB-4676-8996-F030C3AFAD0E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900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F434D-3DF8-4518-956F-F89354752CF3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500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C0D31-C57F-4890-940F-D90076A9D08A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788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FA679-547C-4585-A1CA-1EE52CF50977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38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F21E-6F59-4220-9B7F-E6A3787657E6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639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D843-18FF-41C1-807A-0277E4A86CE0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338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7F9B0-7137-4FA4-B8E2-89FBA537562F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616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0315DE-1E2D-411E-A38A-2BD0A44A3C50}" type="datetime1">
              <a:rPr lang="en-US" smtClean="0"/>
              <a:t>9/30/2018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82EF6-E211-4029-B7B4-3D2BBEC2F3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132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nalog.com/en/technical-articles/ltspiceiv-voltage-controlled-switches.html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nalog.com/en/technical-articles/using-transformers-in-ltspice-switcher-cadiii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twiki.org/index.php?title=Convergence_problems%3F" TargetMode="External"/><Relationship Id="rId2" Type="http://schemas.openxmlformats.org/officeDocument/2006/relationships/hyperlink" Target="http://www.ltwiki.org/index.php?title=Transformer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twiki.org/index.php?title=Main_Page" TargetMode="External"/><Relationship Id="rId2" Type="http://schemas.openxmlformats.org/officeDocument/2006/relationships/hyperlink" Target="http://www.analog.com/en/design-center/design-tools-and-calculators/ltspice-simulator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nethor.wlu.ca/ltspice/#III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analog.com/en/technical-articles/ltspice-generating-triangular-sawtooth-waveform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LTspice</a:t>
            </a:r>
            <a:r>
              <a:rPr lang="en-US" dirty="0" smtClean="0"/>
              <a:t> and SPICE Simulation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087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Components: Switches</a:t>
            </a:r>
            <a:endParaRPr 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6" t="80648" r="73888" b="14074"/>
          <a:stretch/>
        </p:blipFill>
        <p:spPr bwMode="auto">
          <a:xfrm>
            <a:off x="457200" y="6206489"/>
            <a:ext cx="3321117" cy="346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66" t="12500" r="65083" b="14723"/>
          <a:stretch/>
        </p:blipFill>
        <p:spPr bwMode="auto">
          <a:xfrm>
            <a:off x="457200" y="1295400"/>
            <a:ext cx="5200650" cy="4780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447944" y="2402681"/>
            <a:ext cx="3581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Spice Directive is </a:t>
            </a:r>
            <a:r>
              <a:rPr lang="en-US" b="1" dirty="0" smtClean="0"/>
              <a:t>REQUIRED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“.model VALUE SW()”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Simplest Switch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“VALUE” is the Value (Name) of the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“SW(…)” </a:t>
            </a:r>
            <a:r>
              <a:rPr lang="en-US" dirty="0" smtClean="0"/>
              <a:t>Additional Parameters: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On Resistance: “Ron=“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Off Resistance: “</a:t>
            </a:r>
            <a:r>
              <a:rPr lang="en-US" dirty="0" err="1" smtClean="0"/>
              <a:t>Roff</a:t>
            </a:r>
            <a:r>
              <a:rPr lang="en-US" dirty="0" smtClean="0"/>
              <a:t>=“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Trigger Voltage: “</a:t>
            </a:r>
            <a:r>
              <a:rPr lang="en-US" dirty="0" err="1" smtClean="0"/>
              <a:t>Vt</a:t>
            </a:r>
            <a:r>
              <a:rPr lang="en-US" dirty="0" smtClean="0"/>
              <a:t>=“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Hysteresis Voltage: “</a:t>
            </a:r>
            <a:r>
              <a:rPr lang="en-US" dirty="0" err="1" smtClean="0"/>
              <a:t>Vh</a:t>
            </a:r>
            <a:r>
              <a:rPr lang="en-US" dirty="0" smtClean="0"/>
              <a:t>=“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Component Attribute Editor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(Right-Click) the Component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10000" y="6248400"/>
            <a:ext cx="502920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hlinkClick r:id="rId4"/>
              </a:rPr>
              <a:t>http://www.analog.com/en/technical-articles/ltspiceiv-voltage-controlled-switches.html</a:t>
            </a:r>
            <a:r>
              <a:rPr lang="en-US" sz="1050" dirty="0" smtClean="0"/>
              <a:t> </a:t>
            </a:r>
            <a:endParaRPr lang="en-US" sz="105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Components: Op-Amps</a:t>
            </a:r>
            <a:endParaRPr 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0" t="12500" r="59333" b="8611"/>
          <a:stretch/>
        </p:blipFill>
        <p:spPr bwMode="auto">
          <a:xfrm>
            <a:off x="1295400" y="1219200"/>
            <a:ext cx="6482870" cy="5495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10000" y="6046232"/>
            <a:ext cx="4419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Components &gt; </a:t>
            </a:r>
            <a:r>
              <a:rPr lang="en-US" dirty="0" err="1" smtClean="0"/>
              <a:t>Opamps</a:t>
            </a:r>
            <a:r>
              <a:rPr lang="en-US" dirty="0" smtClean="0"/>
              <a:t> &gt; </a:t>
            </a:r>
            <a:r>
              <a:rPr lang="en-US" b="1" dirty="0" smtClean="0"/>
              <a:t>UniversalOpamp2</a:t>
            </a:r>
            <a:endParaRPr lang="en-US" b="1" dirty="0"/>
          </a:p>
        </p:txBody>
      </p:sp>
      <p:cxnSp>
        <p:nvCxnSpPr>
          <p:cNvPr id="6" name="Straight Arrow Connector 5"/>
          <p:cNvCxnSpPr>
            <a:stCxn id="4" idx="0"/>
          </p:cNvCxnSpPr>
          <p:nvPr/>
        </p:nvCxnSpPr>
        <p:spPr>
          <a:xfrm flipH="1" flipV="1">
            <a:off x="5410200" y="5562600"/>
            <a:ext cx="609600" cy="483632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04800" y="4114800"/>
            <a:ext cx="243840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Net Names</a:t>
            </a:r>
            <a:r>
              <a:rPr lang="en-US" dirty="0" smtClean="0"/>
              <a:t> can be used to connect terminals without wires.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04800" y="5342751"/>
            <a:ext cx="2438400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Voltage Sources </a:t>
            </a:r>
            <a:r>
              <a:rPr lang="en-US" dirty="0" smtClean="0"/>
              <a:t>can be cascaded in series. This particular arrangement is a common for +/- V.</a:t>
            </a:r>
            <a:endParaRPr lang="en-US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09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r="60834" b="7778"/>
          <a:stretch/>
        </p:blipFill>
        <p:spPr bwMode="auto">
          <a:xfrm>
            <a:off x="76200" y="1066800"/>
            <a:ext cx="8991600" cy="5490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8382000" y="640080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Components: Transformers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6788209" y="5562599"/>
                <a:ext cx="2133600" cy="9106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dirty="0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dirty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dirty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i="1" dirty="0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 dirty="0" smtClean="0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dirty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dirty="0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 dirty="0" smtClean="0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 dirty="0" smtClean="0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b="0" i="1" dirty="0" smtClean="0">
                          <a:latin typeface="Cambria Math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b="0" i="1" dirty="0" smtClean="0">
                              <a:latin typeface="Cambria Math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b="0" i="1" dirty="0" smtClean="0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i="1" dirty="0" smtClean="0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b="0" i="1" dirty="0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dirty="0" smtClean="0"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i="1" dirty="0" smtClean="0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</m:den>
                          </m:f>
                        </m:e>
                      </m:rad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88209" y="5562599"/>
                <a:ext cx="2133600" cy="910699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76200" y="3810000"/>
            <a:ext cx="3276600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Inductors are coupled using a spice directive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“K# L# L# Coupling”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Multiple Inductors can be mutually coupled by listing them before the coupling coefficient.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Coupling ranges from 0 (none) to 1 (complete)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6200" y="6557416"/>
            <a:ext cx="838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hlinkClick r:id="rId4"/>
              </a:rPr>
              <a:t>http://www.analog.com/en/technical-articles/using-transformers-in-ltspice-switcher-cadiii.html</a:t>
            </a:r>
            <a:r>
              <a:rPr lang="en-US" sz="1400" dirty="0" smtClean="0"/>
              <a:t> 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1639669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 Great. Do NOT expect power to be conserved.</a:t>
            </a:r>
          </a:p>
          <a:p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PRIMARY MUST HAVE SERIES RESISTANCE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1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5" r="47917" b="7222"/>
          <a:stretch/>
        </p:blipFill>
        <p:spPr bwMode="auto">
          <a:xfrm>
            <a:off x="0" y="2438400"/>
            <a:ext cx="904875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382000" y="640080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Simulation: AC Analysis</a:t>
            </a:r>
            <a:endParaRPr lang="en-US" dirty="0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" t="54722" r="82417" b="9444"/>
          <a:stretch/>
        </p:blipFill>
        <p:spPr bwMode="auto">
          <a:xfrm>
            <a:off x="457200" y="1371600"/>
            <a:ext cx="3501655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58855" y="1371600"/>
            <a:ext cx="399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(1) Configure Simulation as “AC Analysis”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5931274"/>
            <a:ext cx="280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(2) Configure Source as (AC)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162800" y="4080178"/>
            <a:ext cx="1311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(3) Simulate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89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575" y="152400"/>
            <a:ext cx="8229600" cy="1143000"/>
          </a:xfrm>
        </p:spPr>
        <p:txBody>
          <a:bodyPr/>
          <a:lstStyle/>
          <a:p>
            <a:r>
              <a:rPr lang="en-US" dirty="0" smtClean="0"/>
              <a:t>Simulation: Transient Analysis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0" t="3333" r="82083" b="55557"/>
          <a:stretch/>
        </p:blipFill>
        <p:spPr bwMode="auto">
          <a:xfrm>
            <a:off x="161925" y="2324100"/>
            <a:ext cx="4686300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1450" y="1866900"/>
            <a:ext cx="143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(1) Click Here</a:t>
            </a:r>
            <a:endParaRPr lang="en-US" dirty="0"/>
          </a:p>
        </p:txBody>
      </p:sp>
      <p:cxnSp>
        <p:nvCxnSpPr>
          <p:cNvPr id="10" name="Straight Arrow Connector 9"/>
          <p:cNvCxnSpPr>
            <a:stCxn id="6" idx="2"/>
          </p:cNvCxnSpPr>
          <p:nvPr/>
        </p:nvCxnSpPr>
        <p:spPr>
          <a:xfrm flipH="1">
            <a:off x="533400" y="2236232"/>
            <a:ext cx="354048" cy="24026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38125" y="1143000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Simulate the Presented Assuming Sources Were Just Connected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953000" y="1606689"/>
            <a:ext cx="40386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When to Stop [S]: (Keep this small)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 few periods/few time constants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Shorter will capture transients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Longer takes longer to simulate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(100’s </a:t>
            </a:r>
            <a:r>
              <a:rPr lang="en-US" dirty="0" err="1" smtClean="0"/>
              <a:t>ms</a:t>
            </a:r>
            <a:r>
              <a:rPr lang="en-US" dirty="0" smtClean="0"/>
              <a:t>)  likely sufficient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Time between successive calculations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Smaller times are more accurate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Much smaller than resolution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(1 us) </a:t>
            </a:r>
            <a:r>
              <a:rPr lang="en-US" dirty="0"/>
              <a:t>g</a:t>
            </a:r>
            <a:r>
              <a:rPr lang="en-US" dirty="0" smtClean="0"/>
              <a:t>ood to 100 kHz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(100 ns) good to 1 MHz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(10 ns) good to 10 MHz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Skip initial operating point 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Translated: “Don’t guess the steady-state solution before simulating”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Highly Recommended</a:t>
            </a:r>
            <a:r>
              <a:rPr lang="en-US" dirty="0" smtClean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810000" y="1866900"/>
            <a:ext cx="1219200" cy="20193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10000" y="3505200"/>
            <a:ext cx="1219200" cy="838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429000" y="5334000"/>
            <a:ext cx="1600200" cy="762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2819400" y="6096000"/>
            <a:ext cx="1143000" cy="381000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31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000" b="7963"/>
          <a:stretch/>
        </p:blipFill>
        <p:spPr bwMode="auto">
          <a:xfrm>
            <a:off x="152399" y="2133600"/>
            <a:ext cx="8726203" cy="45460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8382000" y="640080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Simulation: Simple Plotting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" y="5391666"/>
            <a:ext cx="3317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A: </a:t>
            </a:r>
            <a:r>
              <a:rPr lang="en-US" dirty="0" smtClean="0"/>
              <a:t>Click on </a:t>
            </a:r>
            <a:r>
              <a:rPr lang="en-US" b="1" dirty="0" smtClean="0"/>
              <a:t>Wires to add </a:t>
            </a:r>
            <a:r>
              <a:rPr lang="en-US" b="1" u="sng" dirty="0" smtClean="0"/>
              <a:t>Voltages</a:t>
            </a:r>
            <a:endParaRPr lang="en-US" b="1" u="sng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495300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B: Click on </a:t>
            </a:r>
            <a:r>
              <a:rPr lang="en-US" b="1" dirty="0" smtClean="0"/>
              <a:t>Components to add Currents</a:t>
            </a:r>
            <a:r>
              <a:rPr lang="en-US" dirty="0" smtClean="0"/>
              <a:t> (</a:t>
            </a:r>
            <a:r>
              <a:rPr 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 the Current Arrow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45796" y="3276600"/>
            <a:ext cx="325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Right-Click Axis to Manually Specify Limits</a:t>
            </a:r>
          </a:p>
          <a:p>
            <a:r>
              <a:rPr lang="en-US" dirty="0" smtClean="0"/>
              <a:t>(Defaults to Auto-Fit Everything)</a:t>
            </a:r>
            <a:endParaRPr lang="en-US" dirty="0"/>
          </a:p>
        </p:txBody>
      </p:sp>
      <p:cxnSp>
        <p:nvCxnSpPr>
          <p:cNvPr id="8" name="Straight Arrow Connector 7"/>
          <p:cNvCxnSpPr>
            <a:stCxn id="4" idx="3"/>
          </p:cNvCxnSpPr>
          <p:nvPr/>
        </p:nvCxnSpPr>
        <p:spPr>
          <a:xfrm>
            <a:off x="3546111" y="5576332"/>
            <a:ext cx="111489" cy="0"/>
          </a:xfrm>
          <a:prstGeom prst="straightConnector1">
            <a:avLst/>
          </a:prstGeom>
          <a:ln w="222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2"/>
          </p:cNvCxnSpPr>
          <p:nvPr/>
        </p:nvCxnSpPr>
        <p:spPr>
          <a:xfrm>
            <a:off x="2173136" y="4199930"/>
            <a:ext cx="423862" cy="295870"/>
          </a:xfrm>
          <a:prstGeom prst="straightConnector1">
            <a:avLst/>
          </a:prstGeom>
          <a:ln w="222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81000" y="3828365"/>
            <a:ext cx="164795" cy="0"/>
          </a:xfrm>
          <a:prstGeom prst="straightConnector1">
            <a:avLst/>
          </a:prstGeom>
          <a:ln w="222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/>
          <p:nvPr/>
        </p:nvCxnSpPr>
        <p:spPr>
          <a:xfrm rot="10800000" flipV="1">
            <a:off x="4953000" y="5599330"/>
            <a:ext cx="1905000" cy="161667"/>
          </a:xfrm>
          <a:prstGeom prst="bentConnector3">
            <a:avLst>
              <a:gd name="adj1" fmla="val -222"/>
            </a:avLst>
          </a:prstGeom>
          <a:ln w="222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25833" r="65667" b="56390"/>
          <a:stretch/>
        </p:blipFill>
        <p:spPr bwMode="auto">
          <a:xfrm>
            <a:off x="3800475" y="2630713"/>
            <a:ext cx="5343525" cy="1828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1" t="17534" r="89472" b="64933"/>
          <a:stretch/>
        </p:blipFill>
        <p:spPr bwMode="auto">
          <a:xfrm>
            <a:off x="545795" y="1472920"/>
            <a:ext cx="2971800" cy="1803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370798" y="5760998"/>
            <a:ext cx="33160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NOTE</a:t>
            </a:r>
            <a:r>
              <a:rPr lang="en-US" dirty="0" smtClean="0"/>
              <a:t>: Double Clicking Current/Wire Clears all OTHER traces.</a:t>
            </a:r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277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12756" y="1219200"/>
            <a:ext cx="8860046" cy="5524500"/>
            <a:chOff x="112756" y="1219200"/>
            <a:chExt cx="8860046" cy="5524500"/>
          </a:xfrm>
        </p:grpSpPr>
        <p:pic>
          <p:nvPicPr>
            <p:cNvPr id="5126" name="Picture 6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00" r="46917" b="6111"/>
            <a:stretch/>
          </p:blipFill>
          <p:spPr bwMode="auto">
            <a:xfrm>
              <a:off x="112756" y="1219200"/>
              <a:ext cx="8860046" cy="420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4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11" t="12592" r="84370" b="52593"/>
            <a:stretch/>
          </p:blipFill>
          <p:spPr bwMode="auto">
            <a:xfrm>
              <a:off x="3286125" y="2867025"/>
              <a:ext cx="1892300" cy="3581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3" name="Picture 3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11" t="11853" r="92000" b="52963"/>
            <a:stretch/>
          </p:blipFill>
          <p:spPr bwMode="auto">
            <a:xfrm>
              <a:off x="457200" y="2895600"/>
              <a:ext cx="2019300" cy="361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8" name="Picture 8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944" t="14444" r="66806" b="66667"/>
            <a:stretch/>
          </p:blipFill>
          <p:spPr bwMode="auto">
            <a:xfrm>
              <a:off x="4067426" y="4800600"/>
              <a:ext cx="4886325" cy="194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TextBox 13"/>
          <p:cNvSpPr txBox="1"/>
          <p:nvPr/>
        </p:nvSpPr>
        <p:spPr>
          <a:xfrm>
            <a:off x="8382000" y="6400800"/>
            <a:ext cx="304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Simulation: Advanced Plotting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68674" y="3505021"/>
            <a:ext cx="3775326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(Right-Click) &gt; “Add Traces” or (Right-Click) Existing Trace NAME to open Expression Editor.</a:t>
            </a:r>
          </a:p>
          <a:p>
            <a:r>
              <a:rPr lang="en-US" dirty="0" smtClean="0"/>
              <a:t>Note: (I*V) works better than (I</a:t>
            </a:r>
            <a:r>
              <a:rPr lang="en-US" baseline="30000" dirty="0" smtClean="0"/>
              <a:t>2</a:t>
            </a:r>
            <a:r>
              <a:rPr lang="en-US" dirty="0" smtClean="0"/>
              <a:t>R)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00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Simulation: Known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Discontinuities</a:t>
            </a:r>
          </a:p>
          <a:p>
            <a:pPr lvl="1"/>
            <a:r>
              <a:rPr lang="en-US" dirty="0" smtClean="0"/>
              <a:t>Discontinuous functions and their derivatives tend to break the simulation.</a:t>
            </a:r>
          </a:p>
          <a:p>
            <a:pPr lvl="2"/>
            <a:r>
              <a:rPr lang="en-US" dirty="0" smtClean="0"/>
              <a:t>E.g. Ideal Diodes, Perfect Switches</a:t>
            </a:r>
          </a:p>
          <a:p>
            <a:pPr lvl="2"/>
            <a:r>
              <a:rPr lang="en-US" dirty="0" smtClean="0"/>
              <a:t>“.options </a:t>
            </a:r>
            <a:r>
              <a:rPr lang="en-US" dirty="0" err="1" smtClean="0"/>
              <a:t>gmin</a:t>
            </a:r>
            <a:r>
              <a:rPr lang="en-US" dirty="0" smtClean="0"/>
              <a:t>=1e-10” [1]</a:t>
            </a:r>
          </a:p>
          <a:p>
            <a:pPr lvl="2"/>
            <a:r>
              <a:rPr lang="en-US" dirty="0" smtClean="0"/>
              <a:t>“.options </a:t>
            </a:r>
            <a:r>
              <a:rPr lang="en-US" dirty="0" err="1" smtClean="0"/>
              <a:t>abstol</a:t>
            </a:r>
            <a:r>
              <a:rPr lang="en-US" dirty="0" smtClean="0"/>
              <a:t>=1e-10”</a:t>
            </a:r>
            <a:r>
              <a:rPr lang="en-US" dirty="0" smtClean="0"/>
              <a:t> [1]</a:t>
            </a:r>
            <a:endParaRPr lang="en-US" dirty="0" smtClean="0"/>
          </a:p>
          <a:p>
            <a:pPr lvl="2"/>
            <a:r>
              <a:rPr lang="en-US" dirty="0" smtClean="0"/>
              <a:t>“.options </a:t>
            </a:r>
            <a:r>
              <a:rPr lang="en-US" dirty="0" err="1" smtClean="0"/>
              <a:t>reltol</a:t>
            </a:r>
            <a:r>
              <a:rPr lang="en-US" dirty="0" smtClean="0"/>
              <a:t>=0.003”</a:t>
            </a:r>
            <a:r>
              <a:rPr lang="en-US" dirty="0" smtClean="0"/>
              <a:t> [1]</a:t>
            </a:r>
            <a:endParaRPr lang="en-US" dirty="0" smtClean="0"/>
          </a:p>
          <a:p>
            <a:pPr lvl="2"/>
            <a:r>
              <a:rPr lang="en-US" dirty="0" smtClean="0"/>
              <a:t>“.options </a:t>
            </a:r>
            <a:r>
              <a:rPr lang="en-US" dirty="0" err="1" smtClean="0"/>
              <a:t>cshunt</a:t>
            </a:r>
            <a:r>
              <a:rPr lang="en-US" dirty="0" smtClean="0"/>
              <a:t>=1e-15”</a:t>
            </a:r>
            <a:r>
              <a:rPr lang="en-US" dirty="0" smtClean="0"/>
              <a:t> [1]</a:t>
            </a:r>
            <a:endParaRPr lang="en-US" dirty="0" smtClean="0"/>
          </a:p>
          <a:p>
            <a:pPr lvl="1"/>
            <a:r>
              <a:rPr lang="en-US" dirty="0" smtClean="0"/>
              <a:t>Magnetic Components</a:t>
            </a:r>
          </a:p>
          <a:p>
            <a:pPr lvl="2"/>
            <a:r>
              <a:rPr lang="en-US" dirty="0" smtClean="0"/>
              <a:t>Shorting voltage sources into inductors</a:t>
            </a:r>
          </a:p>
          <a:p>
            <a:pPr lvl="2"/>
            <a:r>
              <a:rPr lang="en-US" dirty="0" smtClean="0"/>
              <a:t>Transformers</a:t>
            </a:r>
          </a:p>
          <a:p>
            <a:pPr lvl="3"/>
            <a:r>
              <a:rPr lang="en-US" dirty="0" smtClean="0">
                <a:hlinkClick r:id="rId2"/>
              </a:rPr>
              <a:t>http://www.ltwiki.org/index.php?title=Transformers</a:t>
            </a:r>
            <a:r>
              <a:rPr lang="en-US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81000" y="6477000"/>
            <a:ext cx="838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1. </a:t>
            </a:r>
            <a:r>
              <a:rPr lang="en-US" sz="1200" dirty="0" smtClean="0">
                <a:hlinkClick r:id="rId3"/>
              </a:rPr>
              <a:t>http://www.ltwiki.org/index.php?title=Convergence_problems%3F</a:t>
            </a:r>
            <a:r>
              <a:rPr lang="en-US" sz="1200" dirty="0" smtClean="0"/>
              <a:t> </a:t>
            </a:r>
            <a:endParaRPr lang="en-US" sz="1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99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Analog Devices </a:t>
            </a:r>
            <a:r>
              <a:rPr lang="en-US" dirty="0" err="1" smtClean="0"/>
              <a:t>LTspice</a:t>
            </a:r>
            <a:r>
              <a:rPr lang="en-US" dirty="0" smtClean="0"/>
              <a:t> Download</a:t>
            </a:r>
          </a:p>
          <a:p>
            <a:pPr lvl="1"/>
            <a:r>
              <a:rPr lang="en-US" sz="1400" dirty="0" smtClean="0">
                <a:hlinkClick r:id="rId2"/>
              </a:rPr>
              <a:t>http://www.analog.com/en/design-center/design-tools-and-calculators/ltspice-simulator.html</a:t>
            </a:r>
            <a:r>
              <a:rPr lang="en-US" sz="1400" dirty="0" smtClean="0"/>
              <a:t> </a:t>
            </a:r>
          </a:p>
          <a:p>
            <a:r>
              <a:rPr lang="en-US" dirty="0" smtClean="0"/>
              <a:t>(Unofficial) </a:t>
            </a:r>
            <a:r>
              <a:rPr lang="en-US" dirty="0" err="1" smtClean="0"/>
              <a:t>LTspice</a:t>
            </a:r>
            <a:r>
              <a:rPr lang="en-US" dirty="0" smtClean="0"/>
              <a:t> Wiki</a:t>
            </a:r>
          </a:p>
          <a:p>
            <a:pPr lvl="1"/>
            <a:r>
              <a:rPr lang="en-US" sz="1400" dirty="0" smtClean="0">
                <a:hlinkClick r:id="rId3"/>
              </a:rPr>
              <a:t>http://www.ltwiki.org/index.php?title=Main_Page</a:t>
            </a:r>
            <a:endParaRPr lang="en-US" sz="1400" dirty="0" smtClean="0"/>
          </a:p>
          <a:p>
            <a:r>
              <a:rPr lang="en-US" dirty="0" smtClean="0"/>
              <a:t>Great Walk Though(s)</a:t>
            </a:r>
          </a:p>
          <a:p>
            <a:pPr lvl="1"/>
            <a:r>
              <a:rPr lang="en-US" sz="1400" dirty="0" smtClean="0">
                <a:hlinkClick r:id="rId4"/>
              </a:rPr>
              <a:t>http://denethor.wlu.ca/ltspice/#IIIE</a:t>
            </a:r>
            <a:r>
              <a:rPr lang="en-US" sz="1400" dirty="0" smtClean="0"/>
              <a:t> 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693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of Circuits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305074"/>
            <a:ext cx="8077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What is the Voltage at </a:t>
            </a:r>
            <a:r>
              <a:rPr lang="en-US" sz="2400" dirty="0" smtClean="0"/>
              <a:t>Vb</a:t>
            </a:r>
            <a:r>
              <a:rPr lang="en-US" sz="2400" dirty="0" smtClean="0"/>
              <a:t>?</a:t>
            </a:r>
          </a:p>
          <a:p>
            <a:r>
              <a:rPr lang="en-US" sz="2400" dirty="0" smtClean="0"/>
              <a:t>SPICE is one of the alternatives to solving the problem by hand.</a:t>
            </a:r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1828800" y="2362200"/>
            <a:ext cx="5762171" cy="4281714"/>
            <a:chOff x="141514" y="2362200"/>
            <a:chExt cx="5762171" cy="4281714"/>
          </a:xfrm>
        </p:grpSpPr>
        <p:pic>
          <p:nvPicPr>
            <p:cNvPr id="1026" name="Picture 2" descr="C:\Users\User\Desktop\Circ.emf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65" t="7509" r="27769" b="11946"/>
            <a:stretch/>
          </p:blipFill>
          <p:spPr bwMode="auto">
            <a:xfrm>
              <a:off x="141514" y="2362200"/>
              <a:ext cx="5762171" cy="42817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4114800" y="3271837"/>
              <a:ext cx="990600" cy="45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29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Menus: Left Side of Toolbar</a:t>
            </a:r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601089" y="1454783"/>
            <a:ext cx="4082277" cy="2546448"/>
            <a:chOff x="152400" y="1371600"/>
            <a:chExt cx="4082277" cy="2546448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5556" b="91389"/>
            <a:stretch/>
          </p:blipFill>
          <p:spPr bwMode="auto">
            <a:xfrm>
              <a:off x="152400" y="1371600"/>
              <a:ext cx="1524001" cy="885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1567087" y="2348388"/>
              <a:ext cx="21411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Control Panel</a:t>
              </a:r>
              <a:endParaRPr lang="en-US" sz="2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542431" y="2871608"/>
              <a:ext cx="20138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Save (</a:t>
              </a:r>
              <a:r>
                <a:rPr lang="en-US" sz="2800" dirty="0" err="1" smtClean="0"/>
                <a:t>Ctrl+S</a:t>
              </a:r>
              <a:r>
                <a:rPr lang="en-US" sz="2800" dirty="0" smtClean="0"/>
                <a:t>)</a:t>
              </a:r>
              <a:endParaRPr lang="en-US" sz="28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567087" y="3394828"/>
              <a:ext cx="26675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New File (</a:t>
              </a:r>
              <a:r>
                <a:rPr lang="en-US" sz="2800" dirty="0" err="1" smtClean="0"/>
                <a:t>Ctrl+N</a:t>
              </a:r>
              <a:r>
                <a:rPr lang="en-US" sz="2800" dirty="0" smtClean="0"/>
                <a:t>)</a:t>
              </a:r>
              <a:endParaRPr lang="en-US" sz="2800" dirty="0"/>
            </a:p>
          </p:txBody>
        </p:sp>
        <p:cxnSp>
          <p:nvCxnSpPr>
            <p:cNvPr id="17" name="Elbow Connector 16"/>
            <p:cNvCxnSpPr>
              <a:stCxn id="5" idx="1"/>
            </p:cNvCxnSpPr>
            <p:nvPr/>
          </p:nvCxnSpPr>
          <p:spPr>
            <a:xfrm rot="10800000">
              <a:off x="1397059" y="2257426"/>
              <a:ext cx="170028" cy="352573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>
              <a:stCxn id="13" idx="1"/>
            </p:cNvCxnSpPr>
            <p:nvPr/>
          </p:nvCxnSpPr>
          <p:spPr>
            <a:xfrm rot="10800000">
              <a:off x="1066849" y="2257474"/>
              <a:ext cx="475583" cy="875745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Elbow Connector 20"/>
            <p:cNvCxnSpPr>
              <a:stCxn id="14" idx="1"/>
            </p:cNvCxnSpPr>
            <p:nvPr/>
          </p:nvCxnSpPr>
          <p:spPr>
            <a:xfrm rot="10800000">
              <a:off x="457255" y="2133600"/>
              <a:ext cx="1109833" cy="1522838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68287" y="4353221"/>
            <a:ext cx="4948951" cy="2123779"/>
            <a:chOff x="156449" y="3959421"/>
            <a:chExt cx="4948951" cy="2123779"/>
          </a:xfrm>
        </p:grpSpPr>
        <p:pic>
          <p:nvPicPr>
            <p:cNvPr id="11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37" r="87725" b="91389"/>
            <a:stretch/>
          </p:blipFill>
          <p:spPr bwMode="auto">
            <a:xfrm>
              <a:off x="156449" y="3959421"/>
              <a:ext cx="2105025" cy="885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2213093" y="5025270"/>
              <a:ext cx="24812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Auto-Fit Graph</a:t>
              </a:r>
              <a:endParaRPr lang="en-US" sz="28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61474" y="5559980"/>
              <a:ext cx="2843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/>
                <a:t>Zoom Function(s)</a:t>
              </a:r>
              <a:endParaRPr lang="en-US" sz="2800" dirty="0"/>
            </a:p>
          </p:txBody>
        </p:sp>
        <p:cxnSp>
          <p:nvCxnSpPr>
            <p:cNvPr id="23" name="Elbow Connector 22"/>
            <p:cNvCxnSpPr>
              <a:stCxn id="10" idx="1"/>
            </p:cNvCxnSpPr>
            <p:nvPr/>
          </p:nvCxnSpPr>
          <p:spPr>
            <a:xfrm rot="10800000">
              <a:off x="1968253" y="4845246"/>
              <a:ext cx="244841" cy="441634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/>
            <p:cNvCxnSpPr>
              <a:stCxn id="25" idx="1"/>
            </p:cNvCxnSpPr>
            <p:nvPr/>
          </p:nvCxnSpPr>
          <p:spPr>
            <a:xfrm rot="10800000">
              <a:off x="1208962" y="4724400"/>
              <a:ext cx="1052513" cy="1097190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5325489" y="1454783"/>
            <a:ext cx="3208911" cy="2023228"/>
            <a:chOff x="3821111" y="1371600"/>
            <a:chExt cx="3208911" cy="2023228"/>
          </a:xfrm>
        </p:grpSpPr>
        <p:pic>
          <p:nvPicPr>
            <p:cNvPr id="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44" r="93630" b="91389"/>
            <a:stretch/>
          </p:blipFill>
          <p:spPr bwMode="auto">
            <a:xfrm>
              <a:off x="3821111" y="1371600"/>
              <a:ext cx="660399" cy="885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TextBox 14"/>
            <p:cNvSpPr txBox="1"/>
            <p:nvPr/>
          </p:nvSpPr>
          <p:spPr>
            <a:xfrm>
              <a:off x="4462460" y="2348388"/>
              <a:ext cx="25675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HALT</a:t>
              </a:r>
              <a:r>
                <a:rPr lang="en-US" sz="2800" dirty="0" smtClean="0"/>
                <a:t> Simulation</a:t>
              </a:r>
              <a:endParaRPr lang="en-US" sz="28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481510" y="2871608"/>
              <a:ext cx="249286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RUN </a:t>
              </a:r>
              <a:r>
                <a:rPr lang="en-US" sz="2800" dirty="0" smtClean="0"/>
                <a:t>Simulation</a:t>
              </a:r>
              <a:endParaRPr lang="en-US" sz="2800" dirty="0"/>
            </a:p>
          </p:txBody>
        </p:sp>
        <p:cxnSp>
          <p:nvCxnSpPr>
            <p:cNvPr id="28" name="Elbow Connector 27"/>
            <p:cNvCxnSpPr>
              <a:stCxn id="15" idx="1"/>
            </p:cNvCxnSpPr>
            <p:nvPr/>
          </p:nvCxnSpPr>
          <p:spPr>
            <a:xfrm rot="10800000">
              <a:off x="4343400" y="2257426"/>
              <a:ext cx="119060" cy="352573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/>
            <p:cNvCxnSpPr>
              <a:stCxn id="16" idx="1"/>
            </p:cNvCxnSpPr>
            <p:nvPr/>
          </p:nvCxnSpPr>
          <p:spPr>
            <a:xfrm rot="10800000">
              <a:off x="3821112" y="2257426"/>
              <a:ext cx="660399" cy="875793"/>
            </a:xfrm>
            <a:prstGeom prst="bentConnector2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Slide Number Placeholder 3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103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Menus: Right Side of Toolbar</a:t>
            </a:r>
            <a:endParaRPr lang="en-US" dirty="0"/>
          </a:p>
        </p:txBody>
      </p:sp>
      <p:grpSp>
        <p:nvGrpSpPr>
          <p:cNvPr id="90" name="Group 89"/>
          <p:cNvGrpSpPr/>
          <p:nvPr/>
        </p:nvGrpSpPr>
        <p:grpSpPr>
          <a:xfrm>
            <a:off x="152400" y="1143000"/>
            <a:ext cx="9123885" cy="5638800"/>
            <a:chOff x="152400" y="1143000"/>
            <a:chExt cx="9123885" cy="5638800"/>
          </a:xfrm>
        </p:grpSpPr>
        <p:grpSp>
          <p:nvGrpSpPr>
            <p:cNvPr id="87" name="Group 86"/>
            <p:cNvGrpSpPr/>
            <p:nvPr/>
          </p:nvGrpSpPr>
          <p:grpSpPr>
            <a:xfrm>
              <a:off x="152400" y="1219200"/>
              <a:ext cx="5029200" cy="523220"/>
              <a:chOff x="152400" y="1143000"/>
              <a:chExt cx="5029200" cy="523220"/>
            </a:xfrm>
          </p:grpSpPr>
          <p:pic>
            <p:nvPicPr>
              <p:cNvPr id="2051" name="Picture 3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334" t="3803" r="65000" b="91111"/>
              <a:stretch/>
            </p:blipFill>
            <p:spPr bwMode="auto">
              <a:xfrm>
                <a:off x="152400" y="1143000"/>
                <a:ext cx="5029200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096" name="Rectangle 2095"/>
              <p:cNvSpPr/>
              <p:nvPr/>
            </p:nvSpPr>
            <p:spPr>
              <a:xfrm>
                <a:off x="4643571" y="1209674"/>
                <a:ext cx="233229" cy="30480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0" name="Rectangle 2099"/>
              <p:cNvSpPr/>
              <p:nvPr/>
            </p:nvSpPr>
            <p:spPr>
              <a:xfrm>
                <a:off x="4038600" y="1143000"/>
                <a:ext cx="3048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2" name="Rectangle 2101"/>
              <p:cNvSpPr/>
              <p:nvPr/>
            </p:nvSpPr>
            <p:spPr>
              <a:xfrm>
                <a:off x="3733800" y="1143000"/>
                <a:ext cx="3048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4" name="Rectangle 2103"/>
              <p:cNvSpPr/>
              <p:nvPr/>
            </p:nvSpPr>
            <p:spPr>
              <a:xfrm>
                <a:off x="3162299" y="1143000"/>
                <a:ext cx="571501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6" name="Rectangle 2105"/>
              <p:cNvSpPr/>
              <p:nvPr/>
            </p:nvSpPr>
            <p:spPr>
              <a:xfrm>
                <a:off x="2590800" y="1143000"/>
                <a:ext cx="5334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8" name="Rectangle 2107"/>
              <p:cNvSpPr/>
              <p:nvPr/>
            </p:nvSpPr>
            <p:spPr>
              <a:xfrm>
                <a:off x="2286000" y="1143000"/>
                <a:ext cx="3048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0" name="Rectangle 2109"/>
              <p:cNvSpPr/>
              <p:nvPr/>
            </p:nvSpPr>
            <p:spPr>
              <a:xfrm>
                <a:off x="1981200" y="1143000"/>
                <a:ext cx="228600" cy="3714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676400" y="1143000"/>
                <a:ext cx="228600" cy="3714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1371600" y="1143000"/>
                <a:ext cx="2286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1066800" y="1143000"/>
                <a:ext cx="2286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762000" y="1143000"/>
                <a:ext cx="228600" cy="37147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533400" y="1152526"/>
                <a:ext cx="152400" cy="36195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28600" y="1143000"/>
                <a:ext cx="228600" cy="3714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TextBox 23"/>
            <p:cNvSpPr txBox="1"/>
            <p:nvPr/>
          </p:nvSpPr>
          <p:spPr>
            <a:xfrm>
              <a:off x="5105399" y="1661159"/>
              <a:ext cx="28286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Spice </a:t>
              </a:r>
              <a:r>
                <a:rPr lang="en-US" sz="2800" b="1" dirty="0" smtClean="0"/>
                <a:t>Directive</a:t>
              </a:r>
              <a:r>
                <a:rPr lang="en-US" sz="2800" dirty="0" smtClean="0"/>
                <a:t> (S)</a:t>
              </a:r>
              <a:endParaRPr lang="en-US" sz="28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105400" y="2829580"/>
              <a:ext cx="41708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Undo </a:t>
              </a:r>
              <a:r>
                <a:rPr lang="en-US" sz="2800" dirty="0" smtClean="0"/>
                <a:t>(F9)</a:t>
              </a:r>
              <a:r>
                <a:rPr lang="en-US" sz="2800" b="1" dirty="0" smtClean="0"/>
                <a:t>/Redo </a:t>
              </a:r>
              <a:r>
                <a:rPr lang="en-US" sz="2800" dirty="0" smtClean="0"/>
                <a:t>(Shift+F9)</a:t>
              </a:r>
              <a:endParaRPr lang="en-US" sz="28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105400" y="3210580"/>
              <a:ext cx="39860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Move </a:t>
              </a:r>
              <a:r>
                <a:rPr lang="en-US" sz="2800" dirty="0" smtClean="0"/>
                <a:t>[Large] </a:t>
              </a:r>
              <a:r>
                <a:rPr lang="en-US" sz="2800" b="1" dirty="0" smtClean="0"/>
                <a:t>Drag </a:t>
              </a:r>
              <a:r>
                <a:rPr lang="en-US" sz="2800" dirty="0"/>
                <a:t>[</a:t>
              </a:r>
              <a:r>
                <a:rPr lang="en-US" sz="2800" dirty="0" smtClean="0"/>
                <a:t>Small]</a:t>
              </a:r>
              <a:endParaRPr lang="en-US" sz="28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105400" y="3581400"/>
              <a:ext cx="378328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Generic</a:t>
              </a:r>
              <a:r>
                <a:rPr lang="en-US" sz="2800" dirty="0" smtClean="0"/>
                <a:t> Component (F2)</a:t>
              </a:r>
              <a:endParaRPr lang="en-US" sz="28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105400" y="3962400"/>
              <a:ext cx="15856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Diode</a:t>
              </a:r>
              <a:r>
                <a:rPr lang="en-US" sz="2800" dirty="0" smtClean="0"/>
                <a:t> (D)</a:t>
              </a:r>
              <a:endParaRPr lang="en-US" sz="28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105400" y="4343400"/>
              <a:ext cx="190116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Inductor </a:t>
              </a:r>
              <a:r>
                <a:rPr lang="en-US" sz="2800" dirty="0" smtClean="0"/>
                <a:t>(L)</a:t>
              </a:r>
              <a:endParaRPr lang="en-US" sz="28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105400" y="4724400"/>
              <a:ext cx="20951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Capacitor </a:t>
              </a:r>
              <a:r>
                <a:rPr lang="en-US" sz="2800" dirty="0" smtClean="0"/>
                <a:t>(C)</a:t>
              </a:r>
              <a:endParaRPr lang="en-US" sz="28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105400" y="5105400"/>
              <a:ext cx="1882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Resistor</a:t>
              </a:r>
              <a:r>
                <a:rPr lang="en-US" sz="2800" dirty="0" smtClean="0"/>
                <a:t> (R)</a:t>
              </a:r>
              <a:endParaRPr lang="en-US" sz="28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226971" y="1143000"/>
              <a:ext cx="29869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u="sng" dirty="0" smtClean="0"/>
                <a:t>Command (Hotkey)</a:t>
              </a:r>
              <a:endParaRPr lang="en-US" sz="2800" u="sng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105400" y="5486400"/>
              <a:ext cx="22468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Label Net </a:t>
              </a:r>
              <a:r>
                <a:rPr lang="en-US" sz="2800" dirty="0" smtClean="0"/>
                <a:t>(F4)</a:t>
              </a:r>
              <a:endParaRPr lang="en-US" sz="28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105399" y="5877580"/>
              <a:ext cx="18330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Ground </a:t>
              </a:r>
              <a:r>
                <a:rPr lang="en-US" sz="2800" dirty="0" smtClean="0"/>
                <a:t>(G)</a:t>
              </a:r>
              <a:endParaRPr lang="en-US" sz="2800" dirty="0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105400" y="6258580"/>
              <a:ext cx="24221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Draw Wire</a:t>
              </a:r>
              <a:r>
                <a:rPr lang="en-US" sz="2800" dirty="0" smtClean="0"/>
                <a:t> (F3)</a:t>
              </a:r>
              <a:endParaRPr lang="en-US" sz="2800" dirty="0"/>
            </a:p>
          </p:txBody>
        </p:sp>
        <p:cxnSp>
          <p:nvCxnSpPr>
            <p:cNvPr id="4" name="Elbow Connector 3"/>
            <p:cNvCxnSpPr>
              <a:stCxn id="24" idx="1"/>
              <a:endCxn id="2096" idx="2"/>
            </p:cNvCxnSpPr>
            <p:nvPr/>
          </p:nvCxnSpPr>
          <p:spPr>
            <a:xfrm rot="10800000">
              <a:off x="4760187" y="1590675"/>
              <a:ext cx="345213" cy="33209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Elbow Connector 11"/>
            <p:cNvCxnSpPr>
              <a:stCxn id="27" idx="1"/>
              <a:endCxn id="2104" idx="2"/>
            </p:cNvCxnSpPr>
            <p:nvPr/>
          </p:nvCxnSpPr>
          <p:spPr>
            <a:xfrm rot="10800000">
              <a:off x="3448050" y="1590676"/>
              <a:ext cx="1657350" cy="150051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Elbow Connector 48"/>
            <p:cNvCxnSpPr>
              <a:stCxn id="29" idx="1"/>
              <a:endCxn id="2106" idx="2"/>
            </p:cNvCxnSpPr>
            <p:nvPr/>
          </p:nvCxnSpPr>
          <p:spPr>
            <a:xfrm rot="10800000">
              <a:off x="2857500" y="1590676"/>
              <a:ext cx="2247900" cy="188151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Elbow Connector 52"/>
            <p:cNvCxnSpPr>
              <a:stCxn id="34" idx="1"/>
              <a:endCxn id="2108" idx="2"/>
            </p:cNvCxnSpPr>
            <p:nvPr/>
          </p:nvCxnSpPr>
          <p:spPr>
            <a:xfrm rot="10800000">
              <a:off x="2438400" y="1590676"/>
              <a:ext cx="2667000" cy="225233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Elbow Connector 55"/>
            <p:cNvCxnSpPr>
              <a:stCxn id="35" idx="1"/>
              <a:endCxn id="2110" idx="2"/>
            </p:cNvCxnSpPr>
            <p:nvPr/>
          </p:nvCxnSpPr>
          <p:spPr>
            <a:xfrm rot="10800000">
              <a:off x="2095500" y="1590676"/>
              <a:ext cx="3009900" cy="2633335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Elbow Connector 58"/>
            <p:cNvCxnSpPr>
              <a:stCxn id="36" idx="1"/>
              <a:endCxn id="64" idx="2"/>
            </p:cNvCxnSpPr>
            <p:nvPr/>
          </p:nvCxnSpPr>
          <p:spPr>
            <a:xfrm rot="10800000">
              <a:off x="1790700" y="1590676"/>
              <a:ext cx="3314700" cy="3014335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Elbow Connector 61"/>
            <p:cNvCxnSpPr>
              <a:stCxn id="37" idx="1"/>
              <a:endCxn id="65" idx="2"/>
            </p:cNvCxnSpPr>
            <p:nvPr/>
          </p:nvCxnSpPr>
          <p:spPr>
            <a:xfrm rot="10800000">
              <a:off x="1485900" y="1590676"/>
              <a:ext cx="3619500" cy="339533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9" name="Elbow Connector 2048"/>
            <p:cNvCxnSpPr>
              <a:stCxn id="38" idx="1"/>
              <a:endCxn id="66" idx="2"/>
            </p:cNvCxnSpPr>
            <p:nvPr/>
          </p:nvCxnSpPr>
          <p:spPr>
            <a:xfrm rot="10800000">
              <a:off x="1181100" y="1590676"/>
              <a:ext cx="3924300" cy="377633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4" name="Elbow Connector 2053"/>
            <p:cNvCxnSpPr>
              <a:stCxn id="40" idx="1"/>
              <a:endCxn id="67" idx="2"/>
            </p:cNvCxnSpPr>
            <p:nvPr/>
          </p:nvCxnSpPr>
          <p:spPr>
            <a:xfrm rot="10800000">
              <a:off x="876300" y="1590676"/>
              <a:ext cx="4229100" cy="415733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7" name="Elbow Connector 2056"/>
            <p:cNvCxnSpPr>
              <a:stCxn id="41" idx="1"/>
              <a:endCxn id="68" idx="2"/>
            </p:cNvCxnSpPr>
            <p:nvPr/>
          </p:nvCxnSpPr>
          <p:spPr>
            <a:xfrm rot="10800000">
              <a:off x="609601" y="1590676"/>
              <a:ext cx="4495799" cy="454851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4" name="Elbow Connector 2063"/>
            <p:cNvCxnSpPr>
              <a:stCxn id="42" idx="1"/>
              <a:endCxn id="69" idx="2"/>
            </p:cNvCxnSpPr>
            <p:nvPr/>
          </p:nvCxnSpPr>
          <p:spPr>
            <a:xfrm rot="10800000">
              <a:off x="342900" y="1590676"/>
              <a:ext cx="4762500" cy="4929515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/>
            <p:cNvSpPr txBox="1"/>
            <p:nvPr/>
          </p:nvSpPr>
          <p:spPr>
            <a:xfrm>
              <a:off x="5096141" y="2057400"/>
              <a:ext cx="23315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Mirror</a:t>
              </a:r>
              <a:r>
                <a:rPr lang="en-US" sz="2800" dirty="0" smtClean="0"/>
                <a:t> (</a:t>
              </a:r>
              <a:r>
                <a:rPr lang="en-US" sz="2800" dirty="0" err="1" smtClean="0"/>
                <a:t>Ctrl+E</a:t>
              </a:r>
              <a:r>
                <a:rPr lang="en-US" sz="2800" dirty="0" smtClean="0"/>
                <a:t>)</a:t>
              </a:r>
              <a:endParaRPr lang="en-US" sz="2800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5105400" y="2448580"/>
              <a:ext cx="23632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 smtClean="0"/>
                <a:t>Rotate</a:t>
              </a:r>
              <a:r>
                <a:rPr lang="en-US" sz="2800" dirty="0" smtClean="0"/>
                <a:t> (</a:t>
              </a:r>
              <a:r>
                <a:rPr lang="en-US" sz="2800" dirty="0" err="1" smtClean="0"/>
                <a:t>Ctrl+R</a:t>
              </a:r>
              <a:r>
                <a:rPr lang="en-US" sz="2800" dirty="0" smtClean="0"/>
                <a:t>)</a:t>
              </a:r>
              <a:endParaRPr lang="en-US" sz="2800" dirty="0"/>
            </a:p>
          </p:txBody>
        </p:sp>
        <p:cxnSp>
          <p:nvCxnSpPr>
            <p:cNvPr id="2084" name="Elbow Connector 2083"/>
            <p:cNvCxnSpPr>
              <a:stCxn id="86" idx="1"/>
              <a:endCxn id="2102" idx="2"/>
            </p:cNvCxnSpPr>
            <p:nvPr/>
          </p:nvCxnSpPr>
          <p:spPr>
            <a:xfrm rot="10800000">
              <a:off x="3886200" y="1590676"/>
              <a:ext cx="1219200" cy="111951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6" name="Elbow Connector 2085"/>
            <p:cNvCxnSpPr>
              <a:stCxn id="85" idx="1"/>
              <a:endCxn id="2100" idx="2"/>
            </p:cNvCxnSpPr>
            <p:nvPr/>
          </p:nvCxnSpPr>
          <p:spPr>
            <a:xfrm rot="10800000">
              <a:off x="4191001" y="1590676"/>
              <a:ext cx="905141" cy="728334"/>
            </a:xfrm>
            <a:prstGeom prst="bentConnector2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Slide Number Placeholder 9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59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Components: Common Names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292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Sources</a:t>
            </a:r>
          </a:p>
          <a:p>
            <a:pPr lvl="1"/>
            <a:r>
              <a:rPr lang="en-US" dirty="0" smtClean="0"/>
              <a:t>Current Source “current”</a:t>
            </a:r>
          </a:p>
          <a:p>
            <a:pPr lvl="1"/>
            <a:r>
              <a:rPr lang="en-US" dirty="0" smtClean="0"/>
              <a:t>Voltage Source “voltage”</a:t>
            </a:r>
          </a:p>
          <a:p>
            <a:r>
              <a:rPr lang="en-US" dirty="0" smtClean="0"/>
              <a:t>Switches</a:t>
            </a:r>
          </a:p>
          <a:p>
            <a:pPr lvl="1"/>
            <a:r>
              <a:rPr lang="en-US" dirty="0" smtClean="0"/>
              <a:t>Switch “</a:t>
            </a:r>
            <a:r>
              <a:rPr lang="en-US" dirty="0" err="1"/>
              <a:t>s</a:t>
            </a:r>
            <a:r>
              <a:rPr lang="en-US" dirty="0" err="1" smtClean="0"/>
              <a:t>w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Bipolar Junction Transistors (BJT’s)</a:t>
            </a:r>
          </a:p>
          <a:p>
            <a:pPr lvl="1"/>
            <a:r>
              <a:rPr lang="en-US" dirty="0" smtClean="0"/>
              <a:t>NPN BJT “</a:t>
            </a:r>
            <a:r>
              <a:rPr lang="en-US" dirty="0" err="1" smtClean="0"/>
              <a:t>npn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PNP BJT “</a:t>
            </a:r>
            <a:r>
              <a:rPr lang="en-US" dirty="0" err="1" smtClean="0"/>
              <a:t>pnp</a:t>
            </a:r>
            <a:r>
              <a:rPr lang="en-US" dirty="0" smtClean="0"/>
              <a:t>”</a:t>
            </a:r>
          </a:p>
          <a:p>
            <a:r>
              <a:rPr lang="en-US" sz="2800" dirty="0" smtClean="0"/>
              <a:t>Metal-Oxide Semiconductor Field Effect Transistors (MOSFET’s)</a:t>
            </a:r>
          </a:p>
          <a:p>
            <a:pPr lvl="1"/>
            <a:r>
              <a:rPr lang="en-US" dirty="0" smtClean="0"/>
              <a:t>N-Channel MOSFET “</a:t>
            </a:r>
            <a:r>
              <a:rPr lang="en-US" dirty="0" err="1" smtClean="0"/>
              <a:t>nmos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P-Channel MOSFET “</a:t>
            </a:r>
            <a:r>
              <a:rPr lang="en-US" dirty="0" err="1" smtClean="0"/>
              <a:t>pmos</a:t>
            </a:r>
            <a:r>
              <a:rPr lang="en-US" dirty="0" smtClean="0"/>
              <a:t>”</a:t>
            </a:r>
          </a:p>
        </p:txBody>
      </p:sp>
      <p:pic>
        <p:nvPicPr>
          <p:cNvPr id="6146" name="Picture 2" descr="C:\Users\User\Desktop\Components_1.em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12" r="35978" b="5261"/>
          <a:stretch/>
        </p:blipFill>
        <p:spPr bwMode="auto">
          <a:xfrm>
            <a:off x="5337629" y="1295400"/>
            <a:ext cx="3429469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530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Components: Voltage Sources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9" t="18889" r="73111" b="46296"/>
          <a:stretch/>
        </p:blipFill>
        <p:spPr bwMode="auto">
          <a:xfrm>
            <a:off x="228600" y="1447800"/>
            <a:ext cx="72009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6553200" y="3733800"/>
            <a:ext cx="76200" cy="18288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619625" y="5566229"/>
            <a:ext cx="4019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Interesting Settings Under “</a:t>
            </a:r>
            <a:r>
              <a:rPr lang="en-US" b="1" dirty="0" smtClean="0"/>
              <a:t>Advanced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4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Sources: Sine Waves</a:t>
            </a:r>
            <a:endParaRPr lang="en-US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00" t="12592" r="59333" b="7037"/>
          <a:stretch/>
        </p:blipFill>
        <p:spPr bwMode="auto">
          <a:xfrm>
            <a:off x="412750" y="1193800"/>
            <a:ext cx="7658100" cy="548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5907617" y="5410200"/>
            <a:ext cx="3054939" cy="9233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Amplitude is </a:t>
            </a:r>
            <a:r>
              <a:rPr lang="en-US" b="1" dirty="0" smtClean="0"/>
              <a:t>PEAK Voltage</a:t>
            </a:r>
          </a:p>
          <a:p>
            <a:r>
              <a:rPr lang="en-US" dirty="0" smtClean="0"/>
              <a:t>Peak Voltage = 1.414*RMS V</a:t>
            </a:r>
          </a:p>
          <a:p>
            <a:r>
              <a:rPr lang="en-US" dirty="0" smtClean="0"/>
              <a:t>Use {…} to enclose expressions</a:t>
            </a:r>
            <a:endParaRPr lang="en-US" dirty="0"/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7" t="14723" r="57666" b="70555"/>
          <a:stretch/>
        </p:blipFill>
        <p:spPr bwMode="auto">
          <a:xfrm>
            <a:off x="228600" y="1193800"/>
            <a:ext cx="2628900" cy="151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228600" y="2590800"/>
            <a:ext cx="28194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Ctrl+Click</a:t>
            </a:r>
            <a:r>
              <a:rPr lang="en-US" dirty="0" smtClean="0"/>
              <a:t>) Trace Name to show plot </a:t>
            </a:r>
            <a:r>
              <a:rPr lang="en-US" b="1" dirty="0"/>
              <a:t>A</a:t>
            </a:r>
            <a:r>
              <a:rPr lang="en-US" b="1" dirty="0" smtClean="0"/>
              <a:t>verage</a:t>
            </a:r>
            <a:r>
              <a:rPr lang="en-US" dirty="0" smtClean="0"/>
              <a:t> and </a:t>
            </a:r>
            <a:r>
              <a:rPr lang="en-US" b="1" dirty="0" smtClean="0"/>
              <a:t>RMS</a:t>
            </a:r>
            <a:endParaRPr lang="en-US" b="1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13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Sources: Square Wave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1" t="15556" r="57667" b="12963"/>
          <a:stretch/>
        </p:blipFill>
        <p:spPr bwMode="auto">
          <a:xfrm>
            <a:off x="685800" y="1524000"/>
            <a:ext cx="7772400" cy="5172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4800600" y="3581400"/>
            <a:ext cx="533400" cy="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800600" y="3733800"/>
            <a:ext cx="533400" cy="0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85800" y="3581400"/>
            <a:ext cx="40386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err="1" smtClean="0"/>
              <a:t>Trise</a:t>
            </a:r>
            <a:r>
              <a:rPr lang="en-US" sz="1600" dirty="0" smtClean="0"/>
              <a:t>, </a:t>
            </a:r>
            <a:r>
              <a:rPr lang="en-US" sz="1600" dirty="0" err="1" smtClean="0"/>
              <a:t>Tfall</a:t>
            </a:r>
            <a:r>
              <a:rPr lang="en-US" sz="1600" dirty="0" smtClean="0"/>
              <a:t>) Very small, </a:t>
            </a:r>
            <a:r>
              <a:rPr lang="en-US" sz="1600" b="1" dirty="0" smtClean="0"/>
              <a:t>DO NOT LEAVE BLANK</a:t>
            </a:r>
            <a:endParaRPr lang="en-US" sz="1600" b="1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69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Voltage Sources: Triangular Waves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266" y="6248401"/>
            <a:ext cx="8229600" cy="381000"/>
          </a:xfrm>
        </p:spPr>
        <p:txBody>
          <a:bodyPr>
            <a:normAutofit/>
          </a:bodyPr>
          <a:lstStyle/>
          <a:p>
            <a:r>
              <a:rPr lang="en-US" sz="1400" dirty="0" smtClean="0">
                <a:hlinkClick r:id="rId2"/>
              </a:rPr>
              <a:t>http://www.analog.com/en/technical-articles/ltspice-generating-triangular-sawtooth-waveforms.html</a:t>
            </a:r>
            <a:endParaRPr lang="en-US" sz="1400" dirty="0" smtClean="0"/>
          </a:p>
          <a:p>
            <a:endParaRPr lang="en-US" sz="14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304800" y="2057400"/>
            <a:ext cx="4343400" cy="4140787"/>
            <a:chOff x="304800" y="2057400"/>
            <a:chExt cx="4343400" cy="4140787"/>
          </a:xfrm>
        </p:grpSpPr>
        <p:pic>
          <p:nvPicPr>
            <p:cNvPr id="9219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44" t="15925" r="65111" b="17408"/>
            <a:stretch/>
          </p:blipFill>
          <p:spPr bwMode="auto">
            <a:xfrm>
              <a:off x="304800" y="2057400"/>
              <a:ext cx="4025765" cy="4140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TextBox 6"/>
            <p:cNvSpPr txBox="1"/>
            <p:nvPr/>
          </p:nvSpPr>
          <p:spPr>
            <a:xfrm>
              <a:off x="3276600" y="4250267"/>
              <a:ext cx="1371600" cy="138499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Start Time [s]</a:t>
              </a:r>
            </a:p>
            <a:p>
              <a:r>
                <a:rPr lang="en-US" sz="1400" dirty="0" smtClean="0"/>
                <a:t>Start Voltage [v]</a:t>
              </a:r>
            </a:p>
            <a:p>
              <a:r>
                <a:rPr lang="en-US" sz="1400" dirty="0" smtClean="0"/>
                <a:t>Peak Time [s]</a:t>
              </a:r>
            </a:p>
            <a:p>
              <a:r>
                <a:rPr lang="en-US" sz="1400" dirty="0" smtClean="0"/>
                <a:t>Peak Voltage [v]</a:t>
              </a:r>
            </a:p>
            <a:p>
              <a:r>
                <a:rPr lang="en-US" sz="1400" dirty="0" smtClean="0"/>
                <a:t>(1 ns After)</a:t>
              </a:r>
            </a:p>
            <a:p>
              <a:r>
                <a:rPr lang="en-US" sz="1400" dirty="0" smtClean="0"/>
                <a:t>Stop Voltage [v]</a:t>
              </a:r>
              <a:endParaRPr lang="en-US" sz="1400" dirty="0"/>
            </a:p>
          </p:txBody>
        </p:sp>
        <p:cxnSp>
          <p:nvCxnSpPr>
            <p:cNvPr id="9" name="Elbow Connector 8"/>
            <p:cNvCxnSpPr/>
            <p:nvPr/>
          </p:nvCxnSpPr>
          <p:spPr>
            <a:xfrm rot="5400000">
              <a:off x="2227410" y="4509872"/>
              <a:ext cx="1215662" cy="1035118"/>
            </a:xfrm>
            <a:prstGeom prst="bentConnector3">
              <a:avLst>
                <a:gd name="adj1" fmla="val -842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/>
            <p:cNvCxnSpPr/>
            <p:nvPr/>
          </p:nvCxnSpPr>
          <p:spPr>
            <a:xfrm rot="5400000">
              <a:off x="2405418" y="4687879"/>
              <a:ext cx="980365" cy="914400"/>
            </a:xfrm>
            <a:prstGeom prst="bentConnector3">
              <a:avLst>
                <a:gd name="adj1" fmla="val -3545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Elbow Connector 15"/>
            <p:cNvCxnSpPr/>
            <p:nvPr/>
          </p:nvCxnSpPr>
          <p:spPr>
            <a:xfrm rot="5400000">
              <a:off x="2554469" y="4836931"/>
              <a:ext cx="834662" cy="762000"/>
            </a:xfrm>
            <a:prstGeom prst="bentConnector3">
              <a:avLst>
                <a:gd name="adj1" fmla="val -719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18"/>
            <p:cNvCxnSpPr/>
            <p:nvPr/>
          </p:nvCxnSpPr>
          <p:spPr>
            <a:xfrm rot="5400000">
              <a:off x="2790107" y="5072567"/>
              <a:ext cx="607830" cy="517558"/>
            </a:xfrm>
            <a:prstGeom prst="bentConnector3">
              <a:avLst>
                <a:gd name="adj1" fmla="val -146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/>
            <p:cNvCxnSpPr/>
            <p:nvPr/>
          </p:nvCxnSpPr>
          <p:spPr>
            <a:xfrm rot="5400000">
              <a:off x="3014747" y="5297207"/>
              <a:ext cx="417330" cy="258779"/>
            </a:xfrm>
            <a:prstGeom prst="bentConnector3">
              <a:avLst>
                <a:gd name="adj1" fmla="val -719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/>
            <p:cNvCxnSpPr/>
            <p:nvPr/>
          </p:nvCxnSpPr>
          <p:spPr>
            <a:xfrm rot="5400000">
              <a:off x="3183774" y="5466234"/>
              <a:ext cx="208666" cy="129390"/>
            </a:xfrm>
            <a:prstGeom prst="bentConnector3">
              <a:avLst>
                <a:gd name="adj1" fmla="val -6805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Elbow Connector 54"/>
            <p:cNvCxnSpPr/>
            <p:nvPr/>
          </p:nvCxnSpPr>
          <p:spPr>
            <a:xfrm rot="5400000">
              <a:off x="2227411" y="4509873"/>
              <a:ext cx="1215662" cy="1035118"/>
            </a:xfrm>
            <a:prstGeom prst="bentConnector3">
              <a:avLst>
                <a:gd name="adj1" fmla="val -842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Elbow Connector 55"/>
            <p:cNvCxnSpPr/>
            <p:nvPr/>
          </p:nvCxnSpPr>
          <p:spPr>
            <a:xfrm rot="5400000">
              <a:off x="2405419" y="4687880"/>
              <a:ext cx="980365" cy="914400"/>
            </a:xfrm>
            <a:prstGeom prst="bentConnector3">
              <a:avLst>
                <a:gd name="adj1" fmla="val -3545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>
            <a:off x="4648200" y="2057400"/>
            <a:ext cx="4665133" cy="4114800"/>
            <a:chOff x="4648200" y="2057400"/>
            <a:chExt cx="4665133" cy="4114800"/>
          </a:xfrm>
        </p:grpSpPr>
        <p:pic>
          <p:nvPicPr>
            <p:cNvPr id="9220" name="Picture 4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50" t="22222" r="65000" b="16666"/>
            <a:stretch/>
          </p:blipFill>
          <p:spPr bwMode="auto">
            <a:xfrm>
              <a:off x="4648200" y="2057400"/>
              <a:ext cx="4320540" cy="411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7789333" y="3962400"/>
              <a:ext cx="1524000" cy="138499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Start Time [s]</a:t>
              </a:r>
            </a:p>
            <a:p>
              <a:r>
                <a:rPr lang="en-US" sz="1400" dirty="0" smtClean="0"/>
                <a:t>Start Voltage [v]</a:t>
              </a:r>
            </a:p>
            <a:p>
              <a:r>
                <a:rPr lang="en-US" sz="1400" dirty="0" smtClean="0"/>
                <a:t>Peak Time [s]</a:t>
              </a:r>
            </a:p>
            <a:p>
              <a:r>
                <a:rPr lang="en-US" sz="1400" dirty="0" smtClean="0"/>
                <a:t>Peak Voltage [v]</a:t>
              </a:r>
            </a:p>
            <a:p>
              <a:r>
                <a:rPr lang="en-US" sz="1400" dirty="0" smtClean="0"/>
                <a:t>Stop Time [s]</a:t>
              </a:r>
            </a:p>
            <a:p>
              <a:r>
                <a:rPr lang="en-US" sz="1400" dirty="0" smtClean="0"/>
                <a:t>Stop Voltage [v]</a:t>
              </a:r>
              <a:endParaRPr lang="en-US" sz="1400" dirty="0"/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>
              <a:off x="7848600" y="5145079"/>
              <a:ext cx="0" cy="38585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/>
            <p:nvPr/>
          </p:nvCxnSpPr>
          <p:spPr>
            <a:xfrm rot="5400000">
              <a:off x="7440218" y="5122546"/>
              <a:ext cx="588165" cy="228600"/>
            </a:xfrm>
            <a:prstGeom prst="bentConnector3">
              <a:avLst>
                <a:gd name="adj1" fmla="val -1822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Elbow Connector 35"/>
            <p:cNvCxnSpPr/>
            <p:nvPr/>
          </p:nvCxnSpPr>
          <p:spPr>
            <a:xfrm rot="5400000">
              <a:off x="7216737" y="4899064"/>
              <a:ext cx="730329" cy="533401"/>
            </a:xfrm>
            <a:prstGeom prst="bentConnector3">
              <a:avLst>
                <a:gd name="adj1" fmla="val -2168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Elbow Connector 38"/>
            <p:cNvCxnSpPr/>
            <p:nvPr/>
          </p:nvCxnSpPr>
          <p:spPr>
            <a:xfrm rot="5400000">
              <a:off x="6977422" y="4659745"/>
              <a:ext cx="980363" cy="762005"/>
            </a:xfrm>
            <a:prstGeom prst="bentConnector3">
              <a:avLst>
                <a:gd name="adj1" fmla="val -954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Elbow Connector 46"/>
            <p:cNvCxnSpPr/>
            <p:nvPr/>
          </p:nvCxnSpPr>
          <p:spPr>
            <a:xfrm rot="5400000">
              <a:off x="6759540" y="4441861"/>
              <a:ext cx="1187529" cy="990607"/>
            </a:xfrm>
            <a:prstGeom prst="bentConnector3">
              <a:avLst>
                <a:gd name="adj1" fmla="val -621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Elbow Connector 49"/>
            <p:cNvCxnSpPr/>
            <p:nvPr/>
          </p:nvCxnSpPr>
          <p:spPr>
            <a:xfrm rot="5400000">
              <a:off x="6575537" y="4257857"/>
              <a:ext cx="1403136" cy="1143009"/>
            </a:xfrm>
            <a:prstGeom prst="bentConnector3">
              <a:avLst>
                <a:gd name="adj1" fmla="val -687"/>
              </a:avLst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7848601" y="5145080"/>
              <a:ext cx="0" cy="385850"/>
            </a:xfrm>
            <a:prstGeom prst="straightConnector1">
              <a:avLst/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Elbow Connector 57"/>
            <p:cNvCxnSpPr/>
            <p:nvPr/>
          </p:nvCxnSpPr>
          <p:spPr>
            <a:xfrm rot="5400000">
              <a:off x="7440219" y="5122547"/>
              <a:ext cx="588165" cy="228600"/>
            </a:xfrm>
            <a:prstGeom prst="bentConnector3">
              <a:avLst>
                <a:gd name="adj1" fmla="val -1822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Elbow Connector 58"/>
            <p:cNvCxnSpPr/>
            <p:nvPr/>
          </p:nvCxnSpPr>
          <p:spPr>
            <a:xfrm rot="5400000">
              <a:off x="7216738" y="4899065"/>
              <a:ext cx="730329" cy="533401"/>
            </a:xfrm>
            <a:prstGeom prst="bentConnector3">
              <a:avLst>
                <a:gd name="adj1" fmla="val -2168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Elbow Connector 59"/>
            <p:cNvCxnSpPr/>
            <p:nvPr/>
          </p:nvCxnSpPr>
          <p:spPr>
            <a:xfrm rot="5400000">
              <a:off x="6977423" y="4659746"/>
              <a:ext cx="980363" cy="762005"/>
            </a:xfrm>
            <a:prstGeom prst="bentConnector3">
              <a:avLst>
                <a:gd name="adj1" fmla="val -954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Elbow Connector 60"/>
            <p:cNvCxnSpPr/>
            <p:nvPr/>
          </p:nvCxnSpPr>
          <p:spPr>
            <a:xfrm rot="5400000">
              <a:off x="6759541" y="4441862"/>
              <a:ext cx="1187529" cy="990607"/>
            </a:xfrm>
            <a:prstGeom prst="bentConnector3">
              <a:avLst>
                <a:gd name="adj1" fmla="val -621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Elbow Connector 61"/>
            <p:cNvCxnSpPr/>
            <p:nvPr/>
          </p:nvCxnSpPr>
          <p:spPr>
            <a:xfrm rot="5400000">
              <a:off x="6575538" y="4257858"/>
              <a:ext cx="1403136" cy="1143009"/>
            </a:xfrm>
            <a:prstGeom prst="bentConnector3">
              <a:avLst>
                <a:gd name="adj1" fmla="val -687"/>
              </a:avLst>
            </a:prstGeom>
            <a:ln w="222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294159" y="1692116"/>
            <a:ext cx="2144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 smtClean="0"/>
              <a:t>Sawtooth</a:t>
            </a:r>
            <a:r>
              <a:rPr lang="en-US" sz="2400" i="1" dirty="0" smtClean="0"/>
              <a:t> Wave</a:t>
            </a:r>
            <a:endParaRPr lang="en-US" sz="2400" i="1" dirty="0"/>
          </a:p>
        </p:txBody>
      </p:sp>
      <p:sp>
        <p:nvSpPr>
          <p:cNvPr id="63" name="TextBox 62"/>
          <p:cNvSpPr txBox="1"/>
          <p:nvPr/>
        </p:nvSpPr>
        <p:spPr>
          <a:xfrm>
            <a:off x="4616362" y="1717684"/>
            <a:ext cx="2241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/>
              <a:t>Triangular Wave</a:t>
            </a:r>
            <a:endParaRPr lang="en-US" sz="2400" i="1" dirty="0"/>
          </a:p>
        </p:txBody>
      </p:sp>
      <p:sp>
        <p:nvSpPr>
          <p:cNvPr id="9216" name="Slide Number Placeholder 92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82EF6-E211-4029-B7B4-3D2BBEC2F33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7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845</Words>
  <Application>Microsoft Office PowerPoint</Application>
  <PresentationFormat>On-screen Show (4:3)</PresentationFormat>
  <Paragraphs>161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LTspice and SPICE Simulation</vt:lpstr>
      <vt:lpstr>Simulation of Circuits</vt:lpstr>
      <vt:lpstr>Menus: Left Side of Toolbar</vt:lpstr>
      <vt:lpstr>Menus: Right Side of Toolbar</vt:lpstr>
      <vt:lpstr>Components: Common Names</vt:lpstr>
      <vt:lpstr>Components: Voltage Sources</vt:lpstr>
      <vt:lpstr>Voltage Sources: Sine Waves</vt:lpstr>
      <vt:lpstr>Voltage Sources: Square Wave</vt:lpstr>
      <vt:lpstr>Voltage Sources: Triangular Waves</vt:lpstr>
      <vt:lpstr>Components: Switches</vt:lpstr>
      <vt:lpstr>Components: Op-Amps</vt:lpstr>
      <vt:lpstr>Components: Transformers</vt:lpstr>
      <vt:lpstr>Simulation: AC Analysis</vt:lpstr>
      <vt:lpstr>Simulation: Transient Analysis</vt:lpstr>
      <vt:lpstr>Simulation: Simple Plotting</vt:lpstr>
      <vt:lpstr>Simulation: Advanced Plotting</vt:lpstr>
      <vt:lpstr>Simulation: Known Issues</vt:lpstr>
      <vt:lpstr>Additional Resources</vt:lpstr>
    </vt:vector>
  </TitlesOfParts>
  <Company>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LTspice and SPICE Simulation</dc:title>
  <dc:creator>User</dc:creator>
  <cp:lastModifiedBy>User</cp:lastModifiedBy>
  <cp:revision>30</cp:revision>
  <dcterms:created xsi:type="dcterms:W3CDTF">2018-09-30T16:28:44Z</dcterms:created>
  <dcterms:modified xsi:type="dcterms:W3CDTF">2018-09-30T22:40:24Z</dcterms:modified>
</cp:coreProperties>
</file>

<file path=docProps/thumbnail.jpeg>
</file>